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9" r:id="rId3"/>
    <p:sldId id="287" r:id="rId4"/>
    <p:sldId id="294" r:id="rId5"/>
    <p:sldId id="295" r:id="rId6"/>
    <p:sldId id="296" r:id="rId7"/>
    <p:sldId id="317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18" r:id="rId16"/>
    <p:sldId id="266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2E3E4C"/>
    <a:srgbClr val="CC0000"/>
    <a:srgbClr val="B33025"/>
    <a:srgbClr val="D33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580DF-24EA-46A6-A08B-C4C9AE58BA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D713B-459B-4CE0-815B-9879053A09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9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>
            <a:miter/>
          </a:ln>
        </p:spPr>
      </p:sp>
      <p:sp>
        <p:nvSpPr>
          <p:cNvPr id="31746" name="文本占位符 2"/>
          <p:cNvSpPr>
            <a:spLocks noGrp="1"/>
          </p:cNvSpPr>
          <p:nvPr>
            <p:ph type="body"/>
          </p:nvPr>
        </p:nvSpPr>
        <p:spPr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317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目录">
    <p:bg>
      <p:bgPr>
        <a:gradFill>
          <a:gsLst>
            <a:gs pos="36000">
              <a:schemeClr val="bg1">
                <a:lumMod val="85000"/>
                <a:lumOff val="1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60400" y="496888"/>
            <a:ext cx="3390900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CONTENTS</a:t>
            </a:r>
            <a:r>
              <a:rPr kumimoji="0" lang="zh-CN" altLang="en-US" sz="3200" b="0" i="0" u="none" strike="noStrike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  <a:endParaRPr kumimoji="0" lang="zh-CN" altLang="en-US" sz="3200" b="0" i="0" u="none" strike="noStrike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318135" y="1155700"/>
            <a:ext cx="3746500" cy="762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  <a:alpha val="0"/>
                </a:schemeClr>
              </a:gs>
              <a:gs pos="49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445135" y="381000"/>
            <a:ext cx="3746500" cy="76200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  <a:alpha val="0"/>
                </a:schemeClr>
              </a:gs>
              <a:gs pos="49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36000">
              <a:schemeClr val="bg1">
                <a:lumMod val="85000"/>
                <a:lumOff val="1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175" y="682625"/>
            <a:ext cx="8955088" cy="153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直角三角形 7"/>
          <p:cNvSpPr/>
          <p:nvPr userDrawn="1"/>
        </p:nvSpPr>
        <p:spPr>
          <a:xfrm>
            <a:off x="-6350" y="384175"/>
            <a:ext cx="414338" cy="40163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1058525" y="682625"/>
            <a:ext cx="1122363" cy="153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直角三角形 10"/>
          <p:cNvSpPr/>
          <p:nvPr userDrawn="1"/>
        </p:nvSpPr>
        <p:spPr>
          <a:xfrm>
            <a:off x="8950325" y="679450"/>
            <a:ext cx="190500" cy="15716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flipH="1">
            <a:off x="10868025" y="681038"/>
            <a:ext cx="190500" cy="1555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减号 12"/>
          <p:cNvSpPr/>
          <p:nvPr userDrawn="1"/>
        </p:nvSpPr>
        <p:spPr>
          <a:xfrm>
            <a:off x="8836025" y="777875"/>
            <a:ext cx="2339975" cy="146050"/>
          </a:xfrm>
          <a:prstGeom prst="mathMin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封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540" y="710565"/>
            <a:ext cx="12198985" cy="61524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6350" y="-34925"/>
            <a:ext cx="12185650" cy="3560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308665" y="1003300"/>
            <a:ext cx="5553710" cy="58159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600" b="0" i="0" u="none" strike="noStrike" kern="1200" cap="none" spc="-1000" normalizeH="0" baseline="0" noProof="1">
                <a:ln>
                  <a:noFill/>
                </a:ln>
                <a:gradFill>
                  <a:gsLst>
                    <a:gs pos="43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 Black" panose="020B0A04020102020204" charset="0"/>
                <a:ea typeface="+mn-ea"/>
                <a:cs typeface="+mn-cs"/>
              </a:rPr>
              <a:t>2</a:t>
            </a:r>
            <a:r>
              <a:rPr kumimoji="0" lang="en-US" altLang="zh-CN" sz="17600" b="0" i="0" u="none" strike="noStrike" kern="1200" cap="none" spc="-1000" normalizeH="0" baseline="0" noProof="1">
                <a:ln>
                  <a:noFill/>
                </a:ln>
                <a:gradFill>
                  <a:gsLst>
                    <a:gs pos="43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 Black" panose="020B0A04020102020204" charset="0"/>
                <a:ea typeface="+mn-ea"/>
                <a:cs typeface="+mn-cs"/>
              </a:rPr>
              <a:t>023</a:t>
            </a:r>
            <a:endParaRPr kumimoji="0" lang="en-US" altLang="zh-CN" sz="17600" b="0" i="0" u="none" strike="noStrike" kern="1200" cap="none" spc="-1000" normalizeH="0" baseline="0" noProof="1">
              <a:ln>
                <a:noFill/>
              </a:ln>
              <a:gradFill>
                <a:gsLst>
                  <a:gs pos="43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 Black" panose="020B0A0402010202020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9600" b="0" i="0" u="none" strike="noStrike" kern="1200" cap="none" spc="-1000" normalizeH="0" baseline="0" noProof="1">
              <a:ln>
                <a:noFill/>
              </a:ln>
              <a:gradFill>
                <a:gsLst>
                  <a:gs pos="43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 Black" panose="020B0A0402010202020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直接连接符 10"/>
          <p:cNvCxnSpPr>
            <a:stCxn id="8" idx="2"/>
            <a:endCxn id="8" idx="2"/>
          </p:cNvCxnSpPr>
          <p:nvPr userDrawn="1"/>
        </p:nvCxnSpPr>
        <p:spPr>
          <a:xfrm>
            <a:off x="6097588" y="68627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8" idx="2"/>
            <a:endCxn id="8" idx="2"/>
          </p:cNvCxnSpPr>
          <p:nvPr userDrawn="1"/>
        </p:nvCxnSpPr>
        <p:spPr>
          <a:xfrm>
            <a:off x="6224588" y="6989763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减号 12"/>
          <p:cNvSpPr/>
          <p:nvPr userDrawn="1"/>
        </p:nvSpPr>
        <p:spPr>
          <a:xfrm>
            <a:off x="2681288" y="4637088"/>
            <a:ext cx="6553200" cy="76200"/>
          </a:xfrm>
          <a:prstGeom prst="mathMinus">
            <a:avLst/>
          </a:prstGeom>
          <a:solidFill>
            <a:schemeClr val="bg2">
              <a:lumMod val="1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4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819015"/>
            <a:ext cx="10515600" cy="3663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封底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540" y="710565"/>
            <a:ext cx="12198985" cy="61524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6350" y="-34925"/>
            <a:ext cx="12185650" cy="3560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308665" y="1003300"/>
            <a:ext cx="5553710" cy="279971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600" b="0" i="0" u="none" strike="noStrike" kern="1200" cap="none" spc="-1000" normalizeH="0" baseline="0" noProof="1">
                <a:ln>
                  <a:noFill/>
                </a:ln>
                <a:gradFill>
                  <a:gsLst>
                    <a:gs pos="43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 Black" panose="020B0A04020102020204" charset="0"/>
                <a:ea typeface="+mn-ea"/>
                <a:cs typeface="+mn-cs"/>
              </a:rPr>
              <a:t>2</a:t>
            </a:r>
            <a:r>
              <a:rPr kumimoji="0" lang="en-US" altLang="zh-CN" sz="17600" b="0" i="0" u="none" strike="noStrike" kern="1200" cap="none" spc="-1000" normalizeH="0" baseline="0" noProof="1">
                <a:ln>
                  <a:noFill/>
                </a:ln>
                <a:gradFill>
                  <a:gsLst>
                    <a:gs pos="43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 Black" panose="020B0A04020102020204" charset="0"/>
                <a:ea typeface="+mn-ea"/>
                <a:cs typeface="+mn-cs"/>
              </a:rPr>
              <a:t>023</a:t>
            </a:r>
            <a:endParaRPr kumimoji="0" lang="en-US" altLang="zh-CN" sz="19600" b="0" i="0" u="none" strike="noStrike" kern="1200" cap="none" spc="-1000" normalizeH="0" baseline="0" noProof="1">
              <a:ln>
                <a:noFill/>
              </a:ln>
              <a:gradFill>
                <a:gsLst>
                  <a:gs pos="43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/>
              </a:gradFill>
              <a:effectLst/>
              <a:uLnTx/>
              <a:uFillTx/>
              <a:latin typeface="Arial Black" panose="020B0A0402010202020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直接连接符 10"/>
          <p:cNvCxnSpPr>
            <a:stCxn id="8" idx="2"/>
            <a:endCxn id="8" idx="2"/>
          </p:cNvCxnSpPr>
          <p:nvPr userDrawn="1"/>
        </p:nvCxnSpPr>
        <p:spPr>
          <a:xfrm>
            <a:off x="6097588" y="68627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8" idx="2"/>
            <a:endCxn id="8" idx="2"/>
          </p:cNvCxnSpPr>
          <p:nvPr userDrawn="1"/>
        </p:nvCxnSpPr>
        <p:spPr>
          <a:xfrm>
            <a:off x="6224588" y="6989763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减号 12"/>
          <p:cNvSpPr/>
          <p:nvPr userDrawn="1"/>
        </p:nvSpPr>
        <p:spPr>
          <a:xfrm>
            <a:off x="2681288" y="4637088"/>
            <a:ext cx="6553200" cy="76200"/>
          </a:xfrm>
          <a:prstGeom prst="mathMinus">
            <a:avLst/>
          </a:prstGeom>
          <a:solidFill>
            <a:schemeClr val="bg2">
              <a:lumMod val="1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4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defRPr/>
            </a:lvl1pPr>
          </a:lstStyle>
          <a:p>
            <a:pPr marL="0" marR="0" indent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1" y="400581"/>
            <a:ext cx="1652649" cy="424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eaLnBrk="1" hangingPunct="1"/>
            <a:r>
              <a:rPr lang="zh-CN" altLang="en-US" dirty="0">
                <a:sym typeface="Arial" panose="020B0604020202020204" pitchFamily="34" charset="0"/>
              </a:rPr>
              <a:t>举例：</a:t>
            </a:r>
            <a:r>
              <a:rPr lang="en-US" altLang="zh-CN" dirty="0">
                <a:sym typeface="Arial" panose="020B0604020202020204" pitchFamily="34" charset="0"/>
              </a:rPr>
              <a:t>3D</a:t>
            </a:r>
            <a:r>
              <a:rPr lang="zh-CN" altLang="en-US" dirty="0">
                <a:sym typeface="Arial" panose="020B0604020202020204" pitchFamily="34" charset="0"/>
              </a:rPr>
              <a:t>模型制作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831850" y="5254443"/>
            <a:ext cx="10515600" cy="366395"/>
          </a:xfrm>
        </p:spPr>
        <p:txBody>
          <a:bodyPr/>
          <a:lstStyle/>
          <a:p>
            <a:pPr algn="ctr"/>
            <a:r>
              <a:rPr lang="zh-CN" altLang="en-US" dirty="0"/>
              <a:t>小标题：</a:t>
            </a:r>
            <a:r>
              <a:rPr lang="en-US" altLang="zh-CN" dirty="0"/>
              <a:t>PBR</a:t>
            </a:r>
            <a:r>
              <a:rPr lang="zh-CN" altLang="en-US" dirty="0"/>
              <a:t>流程制作道具模型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873" y="232185"/>
            <a:ext cx="1771290" cy="4565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2150" y="1815634"/>
            <a:ext cx="3744214" cy="465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3Ds Max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中构建好基本外形之后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我们将模型导入到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Zbrush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。使用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Zremesher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和其他工具笔刷制作模型高模。一边创建斧头的高模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一边学习工具的使用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将掌握如何利用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Zbrush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创建细节丰富的高模。此部分多为实操，无太多理论知识，制作方式方法多样，找到合适自己的流程，制作出效果即可。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8" t="18088" r="26087" b="7490"/>
          <a:stretch>
            <a:fillRect/>
          </a:stretch>
        </p:blipFill>
        <p:spPr>
          <a:xfrm>
            <a:off x="5403146" y="1620949"/>
            <a:ext cx="6383240" cy="484929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86808" y="1159284"/>
            <a:ext cx="31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Zbrush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-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雕刻高模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6579" y="1433761"/>
            <a:ext cx="4526015" cy="465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收集大量的素材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Zbrush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雕刻的时候可以极大的提高我们的制作效率。如花纹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Alpha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贴图，做旧笔刷等。当然我们也可以按我们自己的想法，自己制作出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Alpha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、笔刷等。形成我们自己的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素材库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，为我们以后的制作提供基础。这不仅限于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Zbrush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，在很多的建模软件中我们都需要有大量的素材作为基础。一个合格的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3D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美术师，都会有自己的素材库。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437" y="960377"/>
            <a:ext cx="3590924" cy="34586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76" y="4538324"/>
            <a:ext cx="5120846" cy="217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44778" y="957256"/>
            <a:ext cx="31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拓扑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r="12639"/>
          <a:stretch>
            <a:fillRect/>
          </a:stretch>
        </p:blipFill>
        <p:spPr>
          <a:xfrm>
            <a:off x="5613189" y="957256"/>
            <a:ext cx="5967083" cy="411115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7469" y="1309744"/>
            <a:ext cx="48323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为什么要进行拓扑？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我们制作出的高模虽然拥有很多细节，但是动辄一个模型几十万上百万个面。显然直接使用高模来导入程序中制作产品是不现实的。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那为什么影视和建筑中有时候却不用拓扑呢？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影视和建筑最终得到的产品是一张图片或者视频，客户端是不需要进行渲染的，只需要播放即可，所以无需考虑这些问题。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而我们游戏、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vr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互动等是需要客户端进行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实时渲染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的，如果不进行拓扑，我们所制作出来的产品是没有几台电脑能够流畅运行的，所以我们游戏流程是需要进行拓扑的。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7469" y="4980663"/>
            <a:ext cx="4715933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什么是拓扑？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拓扑的意思是，你做完高模以后，高模面、线多且有些地方布线不是太好。所以就需要拓扑，拓扑后面数达到自己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低面数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需求，变成一个低模，这样就可以和高模拿去烘焙了，最终使低模上呈现出高模的细节效果。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50323" y="5226885"/>
            <a:ext cx="572994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怎样拓扑？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虽然拓扑很重要，但实际拓扑的操作并不复杂，在我们硬表面流程中。结构较为规律，而且我们前期就制作有面数不多的基模。我们只需在基模上稍作修改，与高模形体匹配，就可以作为我们的低模使用。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3383" y="1073464"/>
            <a:ext cx="31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UV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3383" y="1747529"/>
            <a:ext cx="3744214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简单易懂的理解方式就是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把三维物体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平面化展开在一个二维的平面上。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13383" y="3348308"/>
            <a:ext cx="140670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注意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: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14978" y="3915987"/>
            <a:ext cx="374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1.UV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是物体的一种属性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不是渲染出来的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线框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4089" y="4630373"/>
            <a:ext cx="3744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2.UV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点是定位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纹理的坐标点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与模型上的顶点相对应。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2D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平面上的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纹理像素将会被映射在模型上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3383" y="5621758"/>
            <a:ext cx="3744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调整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不会影响到模型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调整模型顶点大概率会影响到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uv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所以一定要在低模调整好后再展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00" y="1262362"/>
            <a:ext cx="4201458" cy="4739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52053" y="6102107"/>
            <a:ext cx="374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PS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：（长方体的每条边都需要切开）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6755" y="1119994"/>
            <a:ext cx="315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展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UV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1" y="2146023"/>
            <a:ext cx="6887773" cy="400601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53021" y="1581659"/>
            <a:ext cx="3744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前面讲了什么是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，我们现在来实际操作一下，将前面拓扑好的低模导入到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Unfold3D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中。将软件快捷键设置为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3Dmax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选项，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分别为选择点 线 面 元素，具体操作后续在软件中一一讲解。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53021" y="4045335"/>
            <a:ext cx="374421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的注意事项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接近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度的边，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尽量断开。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2.UV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断开的边，如果接近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度需要分不同光滑组。如果远大于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90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度，可分同一光滑组。（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没断开的边必须同一光滑组）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断开的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必须分开，不允许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断开仍连着。同时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UV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间的间隔尽量在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个像素以上，否则烘培可能会有黑线。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4899025" y="3771900"/>
            <a:ext cx="2395538" cy="7067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0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谢谢观看</a:t>
            </a:r>
            <a:endParaRPr kumimoji="0" lang="zh-CN" altLang="en-US" sz="4000" b="0" i="0" u="none" strike="noStrike" kern="1200" cap="none" spc="3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0" name="直接连接符 19"/>
          <p:cNvCxnSpPr>
            <a:stCxn id="8" idx="2"/>
            <a:endCxn id="8" idx="2"/>
          </p:cNvCxnSpPr>
          <p:nvPr/>
        </p:nvCxnSpPr>
        <p:spPr>
          <a:xfrm>
            <a:off x="6097588" y="68627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8" idx="2"/>
            <a:endCxn id="8" idx="2"/>
          </p:cNvCxnSpPr>
          <p:nvPr/>
        </p:nvCxnSpPr>
        <p:spPr>
          <a:xfrm>
            <a:off x="6097588" y="6862763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减号 25"/>
          <p:cNvSpPr/>
          <p:nvPr/>
        </p:nvSpPr>
        <p:spPr>
          <a:xfrm>
            <a:off x="2681288" y="4581525"/>
            <a:ext cx="6553200" cy="76200"/>
          </a:xfrm>
          <a:prstGeom prst="mathMinus">
            <a:avLst/>
          </a:prstGeom>
          <a:solidFill>
            <a:schemeClr val="bg2">
              <a:lumMod val="1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72743" y="4760595"/>
            <a:ext cx="38465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1800" b="0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日期：</a:t>
            </a:r>
            <a:r>
              <a:rPr kumimoji="0" lang="en-US" altLang="zh-CN" sz="1800" b="0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2023</a:t>
            </a:r>
            <a:r>
              <a:rPr kumimoji="0" lang="zh-CN" altLang="en-US" sz="1800" b="0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en-US" altLang="zh-CN" sz="1800" b="0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800" b="0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800" b="0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</a:t>
            </a:r>
            <a:r>
              <a:rPr kumimoji="0" lang="zh-CN" altLang="en-US" sz="1800" b="0" i="0" u="none" strike="noStrike" kern="1200" cap="none" spc="30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</a:t>
            </a:r>
            <a:endParaRPr kumimoji="0" lang="zh-CN" altLang="en-US" sz="1800" b="0" i="0" u="none" strike="noStrike" kern="1200" cap="none" spc="30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9217"/>
          <p:cNvSpPr>
            <a:spLocks noGrp="1"/>
          </p:cNvSpPr>
          <p:nvPr/>
        </p:nvSpPr>
        <p:spPr>
          <a:xfrm>
            <a:off x="1783533" y="1189310"/>
            <a:ext cx="7162800" cy="593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algn="ctr"/>
            <a:r>
              <a:rPr lang="zh-CN" altLang="en-US" sz="4000" dirty="0">
                <a:latin typeface="时尚中黑简体" pitchFamily="2" charset="-122"/>
                <a:ea typeface="时尚中黑简体" pitchFamily="2" charset="-122"/>
              </a:rPr>
              <a:t>目录</a:t>
            </a:r>
            <a:endParaRPr lang="en-US" altLang="zh-CN" sz="4000" dirty="0"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2" name="文本框 2"/>
          <p:cNvSpPr txBox="1"/>
          <p:nvPr/>
        </p:nvSpPr>
        <p:spPr>
          <a:xfrm>
            <a:off x="3426596" y="2049735"/>
            <a:ext cx="4313238" cy="439991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40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ea"/>
              </a:rPr>
              <a:t>主要内容</a:t>
            </a:r>
            <a:endParaRPr kumimoji="0" lang="zh-CN" altLang="zh-CN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4000" noProof="1">
                <a:cs typeface="+mn-ea"/>
              </a:rPr>
              <a:t>1</a:t>
            </a: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en-US" sz="4000" noProof="1">
                <a:cs typeface="+mn-ea"/>
              </a:rPr>
              <a:t>2</a:t>
            </a: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en-US" sz="4000" noProof="1">
                <a:cs typeface="+mn-ea"/>
              </a:rPr>
              <a:t>3</a:t>
            </a: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en-US" sz="4000" noProof="1">
                <a:cs typeface="+mn-ea"/>
              </a:rPr>
              <a:t>4</a:t>
            </a: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l"/>
              <a:defRPr/>
            </a:pPr>
            <a:r>
              <a:rPr lang="en-US" altLang="zh-CN" sz="4000" noProof="1">
                <a:cs typeface="+mn-ea"/>
              </a:rPr>
              <a:t>5</a:t>
            </a: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  <a:defRPr/>
            </a:pPr>
            <a:endParaRPr kumimoji="0" lang="zh-CN" altLang="en-US" sz="4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81931"/>
          <p:cNvSpPr>
            <a:spLocks noChangeArrowheads="1"/>
          </p:cNvSpPr>
          <p:nvPr/>
        </p:nvSpPr>
        <p:spPr bwMode="auto">
          <a:xfrm>
            <a:off x="2042204" y="2645226"/>
            <a:ext cx="7911691" cy="308682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0" name="文本框 81928"/>
          <p:cNvSpPr txBox="1"/>
          <p:nvPr/>
        </p:nvSpPr>
        <p:spPr>
          <a:xfrm>
            <a:off x="2630488" y="3054396"/>
            <a:ext cx="7051675" cy="267765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本课程讲解从零开始建模，将从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3Ds Max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开始制作基本模型、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Zbrush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构建雕刻高模、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RizomUV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展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UV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Marmoset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Toolbag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烘焙调整法线等贴图、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Substance Painter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中学习如何制作贴图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如何创建基本图层材质等、资产管理与总结。相信同学们在学习完本次课程之后，都能制作出符合次世代游戏要求的资产。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 algn="ctr">
              <a:buClr>
                <a:schemeClr val="tx1"/>
              </a:buClr>
              <a:buFont typeface="Wingdings" panose="05000000000000000000" pitchFamily="2" charset="2"/>
              <a:buNone/>
            </a:pP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3970" name="标题 83969"/>
          <p:cNvSpPr>
            <a:spLocks noGrp="1"/>
          </p:cNvSpPr>
          <p:nvPr/>
        </p:nvSpPr>
        <p:spPr>
          <a:xfrm>
            <a:off x="1254125" y="546146"/>
            <a:ext cx="8243888" cy="1314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1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lang="zh-CN" altLang="en-US" noProof="1">
                <a:solidFill>
                  <a:srgbClr val="000000"/>
                </a:solidFill>
              </a:rPr>
              <a:t>课程介绍</a:t>
            </a:r>
            <a:endParaRPr kumimoji="0" lang="zh-CN" altLang="en-US" sz="44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页脚占位符 2"/>
          <p:cNvSpPr>
            <a:spLocks noGrp="1"/>
          </p:cNvSpPr>
          <p:nvPr>
            <p:ph type="ftr" sz="quarter" idx="3"/>
          </p:nvPr>
        </p:nvSpPr>
        <p:spPr>
          <a:xfrm>
            <a:off x="5981700" y="6073775"/>
            <a:ext cx="2895600" cy="457200"/>
          </a:xfrm>
          <a:noFill/>
          <a:ln>
            <a:noFill/>
          </a:ln>
        </p:spPr>
        <p:txBody>
          <a:bodyPr lIns="91440" tIns="45720" rIns="91440" bIns="45720" anchor="ctr"/>
          <a:lstStyle/>
          <a:p>
            <a:pPr indent="0" fontAlgn="base"/>
            <a:fld id="{9A0DB2DC-4C9A-4742-B13C-FB6460FD3503}" type="slidenum">
              <a:rPr lang="en-US" altLang="en-US" noProof="1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en-US" altLang="en-US" noProof="1">
              <a:solidFill>
                <a:srgbClr val="898989"/>
              </a:solidFill>
              <a:latin typeface="Calibri" panose="020F0502020204030204" pitchFamily="34" charset="0"/>
            </a:endParaRPr>
          </a:p>
          <a:p>
            <a:pPr indent="0" fontAlgn="base"/>
            <a:endParaRPr lang="en-US" altLang="en-US" noProof="1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91138" y="4094039"/>
            <a:ext cx="1172545" cy="1669083"/>
            <a:chOff x="705766" y="4266743"/>
            <a:chExt cx="1455570" cy="1115113"/>
          </a:xfrm>
        </p:grpSpPr>
        <p:sp>
          <p:nvSpPr>
            <p:cNvPr id="5" name="文本框 4"/>
            <p:cNvSpPr txBox="1"/>
            <p:nvPr/>
          </p:nvSpPr>
          <p:spPr>
            <a:xfrm>
              <a:off x="762255" y="4266743"/>
              <a:ext cx="1342591" cy="24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基</a:t>
              </a: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模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05766" y="4485844"/>
              <a:ext cx="1455570" cy="896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3dmax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使用合理面数制作模型，结构等与原画符合，布线合理，模型命名规范。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37996" y="3931945"/>
            <a:ext cx="1172545" cy="1904526"/>
            <a:chOff x="705766" y="4266743"/>
            <a:chExt cx="1455570" cy="1272410"/>
          </a:xfrm>
        </p:grpSpPr>
        <p:sp>
          <p:nvSpPr>
            <p:cNvPr id="8" name="文本框 7"/>
            <p:cNvSpPr txBox="1"/>
            <p:nvPr/>
          </p:nvSpPr>
          <p:spPr>
            <a:xfrm>
              <a:off x="762255" y="4266743"/>
              <a:ext cx="1342591" cy="24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高模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05766" y="4471788"/>
              <a:ext cx="1455570" cy="1067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低模卡线后导入到</a:t>
              </a:r>
              <a:r>
                <a:rPr kumimoji="0" lang="en-US" altLang="zh-CN" sz="1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zbrush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中进行进一步细分雕刻纹理细节，参考原画进行二次设计增加模型效果。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52244" y="3931945"/>
            <a:ext cx="1172545" cy="1904526"/>
            <a:chOff x="705766" y="4266743"/>
            <a:chExt cx="1455570" cy="1272410"/>
          </a:xfrm>
        </p:grpSpPr>
        <p:sp>
          <p:nvSpPr>
            <p:cNvPr id="11" name="文本框 10"/>
            <p:cNvSpPr txBox="1"/>
            <p:nvPr/>
          </p:nvSpPr>
          <p:spPr>
            <a:xfrm>
              <a:off x="762255" y="4266743"/>
              <a:ext cx="1342591" cy="24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拓扑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05766" y="4471788"/>
              <a:ext cx="1455570" cy="1067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雕刻完成的高模进行拓扑减面，保证高低模重合度包裹性良好，控制面数达到方案要求。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912565" y="3692160"/>
            <a:ext cx="1172545" cy="2417487"/>
            <a:chOff x="705766" y="4266743"/>
            <a:chExt cx="1455570" cy="1615118"/>
          </a:xfrm>
        </p:grpSpPr>
        <p:sp>
          <p:nvSpPr>
            <p:cNvPr id="14" name="文本框 13"/>
            <p:cNvSpPr txBox="1"/>
            <p:nvPr/>
          </p:nvSpPr>
          <p:spPr>
            <a:xfrm>
              <a:off x="762255" y="4266743"/>
              <a:ext cx="1342591" cy="24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展</a:t>
              </a:r>
              <a:r>
                <a:rPr lang="en-US" altLang="zh-CN" kern="0" dirty="0" err="1">
                  <a:solidFill>
                    <a:sysClr val="windowText" lastClr="000000"/>
                  </a:solidFill>
                  <a:cs typeface="+mn-ea"/>
                  <a:sym typeface="+mn-lt"/>
                </a:rPr>
                <a:t>uv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05766" y="4471788"/>
              <a:ext cx="1455570" cy="1410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defRPr/>
              </a:pPr>
              <a:r>
                <a:rPr lang="zh-CN" altLang="en-US" sz="10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将低模调整好光滑组检查有无破面等后导入到</a:t>
              </a:r>
              <a:r>
                <a:rPr lang="en-US" altLang="zh-CN" sz="10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Unfold3d</a:t>
              </a:r>
              <a:r>
                <a:rPr lang="zh-CN" altLang="en-US" sz="10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进行展</a:t>
              </a:r>
              <a:r>
                <a:rPr lang="en-US" altLang="zh-CN" sz="1000" kern="0" dirty="0" err="1">
                  <a:solidFill>
                    <a:sysClr val="windowText" lastClr="000000"/>
                  </a:solidFill>
                  <a:cs typeface="+mn-ea"/>
                  <a:sym typeface="+mn-lt"/>
                </a:rPr>
                <a:t>uv</a:t>
              </a:r>
              <a:r>
                <a:rPr lang="zh-CN" altLang="en-US" sz="1000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，断线处合理避免最终效果出现接缝，排布合理提高利用率。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10142" y="1330068"/>
            <a:ext cx="1742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PBR</a:t>
            </a:r>
            <a:r>
              <a:rPr lang="zh-CN" altLang="en-US" sz="2800" dirty="0">
                <a:cs typeface="+mn-ea"/>
                <a:sym typeface="+mn-lt"/>
              </a:rPr>
              <a:t>流程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469656" y="3931945"/>
            <a:ext cx="1224810" cy="1904526"/>
            <a:chOff x="705766" y="4266743"/>
            <a:chExt cx="1520450" cy="1272410"/>
          </a:xfrm>
        </p:grpSpPr>
        <p:sp>
          <p:nvSpPr>
            <p:cNvPr id="18" name="文本框 17"/>
            <p:cNvSpPr txBox="1"/>
            <p:nvPr/>
          </p:nvSpPr>
          <p:spPr>
            <a:xfrm>
              <a:off x="762254" y="4266743"/>
              <a:ext cx="1463962" cy="24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rPr>
                <a:t>法线烘焙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05766" y="4471788"/>
              <a:ext cx="1455569" cy="1067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高低模导入软件：八猴（可多物体同时烘焙，速度快）或在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3dmax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maya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en-US" altLang="zh-CN" sz="1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sp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中烘焙贴图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045232" y="3931945"/>
            <a:ext cx="1224810" cy="1904526"/>
            <a:chOff x="705766" y="4266743"/>
            <a:chExt cx="1520450" cy="1272410"/>
          </a:xfrm>
        </p:grpSpPr>
        <p:sp>
          <p:nvSpPr>
            <p:cNvPr id="21" name="文本框 20"/>
            <p:cNvSpPr txBox="1"/>
            <p:nvPr/>
          </p:nvSpPr>
          <p:spPr>
            <a:xfrm>
              <a:off x="762254" y="4266743"/>
              <a:ext cx="1463962" cy="24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材质贴图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05766" y="4471788"/>
              <a:ext cx="1455569" cy="1067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将低模与烘焙的贴图导入</a:t>
              </a:r>
              <a:r>
                <a:rPr kumimoji="0" lang="en-US" altLang="zh-CN" sz="10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sp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中制作材质贴图效果，模型材质搭配应整体平衡，与原画设计效果相符。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2358440" y="3755914"/>
            <a:ext cx="0" cy="2422519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  <p:grpSp>
        <p:nvGrpSpPr>
          <p:cNvPr id="24" name="组合 23"/>
          <p:cNvGrpSpPr/>
          <p:nvPr/>
        </p:nvGrpSpPr>
        <p:grpSpPr>
          <a:xfrm>
            <a:off x="980128" y="4094039"/>
            <a:ext cx="1178665" cy="1679135"/>
            <a:chOff x="705766" y="4245971"/>
            <a:chExt cx="1463167" cy="1121827"/>
          </a:xfrm>
        </p:grpSpPr>
        <p:sp>
          <p:nvSpPr>
            <p:cNvPr id="25" name="文本框 24"/>
            <p:cNvSpPr txBox="1"/>
            <p:nvPr/>
          </p:nvSpPr>
          <p:spPr>
            <a:xfrm>
              <a:off x="742146" y="4245971"/>
              <a:ext cx="1426787" cy="24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前期准备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05766" y="4471788"/>
              <a:ext cx="1455570" cy="896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ts val="2000"/>
                </a:lnSpc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rPr>
                <a:t>分析原画设计理念，风格，所想表达的效果特点，搜集参考图片，明确制作方案。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3800839" y="3755914"/>
            <a:ext cx="0" cy="2422519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  <p:cxnSp>
        <p:nvCxnSpPr>
          <p:cNvPr id="28" name="直接连接符 27"/>
          <p:cNvCxnSpPr/>
          <p:nvPr/>
        </p:nvCxnSpPr>
        <p:spPr>
          <a:xfrm>
            <a:off x="5333305" y="3755914"/>
            <a:ext cx="0" cy="2422519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  <p:cxnSp>
        <p:nvCxnSpPr>
          <p:cNvPr id="29" name="直接连接符 28"/>
          <p:cNvCxnSpPr/>
          <p:nvPr/>
        </p:nvCxnSpPr>
        <p:spPr>
          <a:xfrm>
            <a:off x="6730305" y="3755914"/>
            <a:ext cx="0" cy="2422519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  <p:cxnSp>
        <p:nvCxnSpPr>
          <p:cNvPr id="30" name="直接连接符 29"/>
          <p:cNvCxnSpPr/>
          <p:nvPr/>
        </p:nvCxnSpPr>
        <p:spPr>
          <a:xfrm>
            <a:off x="8279705" y="3755914"/>
            <a:ext cx="0" cy="2422519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  <p:cxnSp>
        <p:nvCxnSpPr>
          <p:cNvPr id="31" name="直接连接符 30"/>
          <p:cNvCxnSpPr/>
          <p:nvPr/>
        </p:nvCxnSpPr>
        <p:spPr>
          <a:xfrm>
            <a:off x="9862972" y="3755914"/>
            <a:ext cx="0" cy="2422519"/>
          </a:xfrm>
          <a:prstGeom prst="line">
            <a:avLst/>
          </a:prstGeom>
          <a:noFill/>
          <a:ln w="6350" cap="flat" cmpd="sng" algn="ctr">
            <a:solidFill>
              <a:srgbClr val="8989B5"/>
            </a:solidFill>
            <a:prstDash val="solid"/>
            <a:miter lim="800000"/>
          </a:ln>
          <a:effectLst/>
        </p:spPr>
      </p:cxnSp>
      <p:sp>
        <p:nvSpPr>
          <p:cNvPr id="32" name="文本框 31"/>
          <p:cNvSpPr txBox="1"/>
          <p:nvPr/>
        </p:nvSpPr>
        <p:spPr>
          <a:xfrm>
            <a:off x="2922191" y="1509514"/>
            <a:ext cx="8073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Physically Based Rendering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，这是一种全新的渲染方式，其对应的是一种全新的工作流程；在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PBR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流程下，游戏中场景表现将更加符合物理规则，对于光照的计算也更符合现实，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PBR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的目标是基于物理的渲染，这技术对目前视觉开发而言是一种变革性技术。它与传统的工作流程的主要不同点是：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、贴图的制作流程的改变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、贴图包含信息的改变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、对符合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PBR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工作流程的贴图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Shader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着色方案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4348" y="1908024"/>
            <a:ext cx="1675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PBR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是什么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?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04527" y="5178332"/>
            <a:ext cx="535742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分析原型设计与原画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搜集参考图片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解析原型结构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拆分成部件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模型、材质分类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拟定制作思路与方案。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6892" y="1418864"/>
            <a:ext cx="207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cs typeface="+mn-ea"/>
                <a:sym typeface="+mn-lt"/>
              </a:rPr>
              <a:t>原型分析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456446" y="63742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29" y="1237858"/>
            <a:ext cx="2562622" cy="35381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37" y="1227908"/>
            <a:ext cx="2826788" cy="35381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511" y="1227908"/>
            <a:ext cx="2846630" cy="5523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40207" y="989527"/>
            <a:ext cx="207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参考资料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177" y="1498715"/>
            <a:ext cx="657554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在开始创造的时候，最重要的是：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收集许多参考资料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它们可能不仅是视觉的，也可能是基于你读过的书或看过的电影。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169" y="5316632"/>
            <a:ext cx="6644557" cy="12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又或是当你要为枪械刀具制作磨损的时候，可以参考其他美术师是如何制作磨损的，检查金属磨损在现实生活中的形成过程以及它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对光的反应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。参考确实是最重要的，这给了我们制作的方向。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0" b="41080"/>
          <a:stretch>
            <a:fillRect/>
          </a:stretch>
        </p:blipFill>
        <p:spPr>
          <a:xfrm>
            <a:off x="7793030" y="896297"/>
            <a:ext cx="3408959" cy="31020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7575" r="36729" b="17553"/>
          <a:stretch>
            <a:fillRect/>
          </a:stretch>
        </p:blipFill>
        <p:spPr>
          <a:xfrm>
            <a:off x="7793034" y="3539428"/>
            <a:ext cx="3408959" cy="32052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5165" y="2473966"/>
            <a:ext cx="6575549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我们想要制作出这样的一个斧子，我们首先可以分析它的风格。方便我们收集参考资料，可以看出这个斧子风格偏向中世纪风格，与维京人所使用的斧子相似。那我们就可以用这些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关键词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去搜索相关的资料，作为我们的参考。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5165" y="4129754"/>
            <a:ext cx="657554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就比如当你要为斧子雕刻花纹时，我们的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主参考图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花纹部分十分模糊。就需要这些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辅助的参考图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，让我们在雕刻花纹时有一些参考。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43304" y="1460989"/>
            <a:ext cx="2736950" cy="5116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3Ds Max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创建面片，导入参考图片，按照参考图开始勾勒出斧子的基本模样。在这个阶段不会过于执着于细节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主要目的是为了制作一个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基模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方便我们导入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Zbrush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中去。初始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面数不宜过多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，方便我们后面进行调整，表达出结构轮廓信息即可。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10495" y="937769"/>
            <a:ext cx="3154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3Ds Max-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基本模型</a:t>
            </a:r>
            <a:endParaRPr lang="zh-CN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0289" y="1905629"/>
            <a:ext cx="8155885" cy="462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75686" y="1334083"/>
            <a:ext cx="4449549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卡线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NURMS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切换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使我们需要圆滑的地方变得圆滑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不需要圆滑的位置卡线。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5182" y="1334083"/>
            <a:ext cx="5227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给模型分好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光滑组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后使用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涡轮平滑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修改器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相较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NURMS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比较快速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缺点在于有时候可能不是我们想要的效果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具体情况可自行选择使用。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7"/>
          <a:stretch>
            <a:fillRect/>
          </a:stretch>
        </p:blipFill>
        <p:spPr>
          <a:xfrm>
            <a:off x="2989978" y="3018972"/>
            <a:ext cx="8777653" cy="34664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86673" y="5504043"/>
            <a:ext cx="87343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+mj-lt"/>
                <a:cs typeface="+mn-ea"/>
                <a:sym typeface="+mn-lt"/>
              </a:rPr>
              <a:t>无平滑</a:t>
            </a:r>
            <a:endParaRPr lang="zh-CN" altLang="en-US" dirty="0">
              <a:solidFill>
                <a:srgbClr val="C00000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57221" y="5513171"/>
            <a:ext cx="873439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+mj-lt"/>
                <a:cs typeface="+mn-ea"/>
                <a:sym typeface="+mn-lt"/>
              </a:rPr>
              <a:t>没卡线</a:t>
            </a:r>
            <a:endParaRPr lang="zh-CN" altLang="en-US" dirty="0">
              <a:solidFill>
                <a:srgbClr val="C00000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72010" y="5513171"/>
            <a:ext cx="184480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+mj-lt"/>
                <a:cs typeface="+mn-ea"/>
                <a:sym typeface="+mn-lt"/>
              </a:rPr>
              <a:t>卡线后</a:t>
            </a:r>
            <a:r>
              <a:rPr lang="en-US" altLang="zh-CN" dirty="0">
                <a:solidFill>
                  <a:srgbClr val="C00000"/>
                </a:solidFill>
                <a:latin typeface="+mj-lt"/>
                <a:cs typeface="+mn-ea"/>
                <a:sym typeface="+mn-lt"/>
              </a:rPr>
              <a:t>NURMS</a:t>
            </a:r>
            <a:endParaRPr lang="en-US" altLang="zh-CN" dirty="0">
              <a:solidFill>
                <a:srgbClr val="C00000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48094" y="5528072"/>
            <a:ext cx="249116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+mj-lt"/>
                <a:cs typeface="+mn-ea"/>
                <a:sym typeface="+mn-lt"/>
              </a:rPr>
              <a:t>按光滑组涡轮平滑</a:t>
            </a:r>
            <a:endParaRPr lang="en-US" altLang="zh-CN" dirty="0">
              <a:solidFill>
                <a:srgbClr val="C00000"/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9215" y="3756838"/>
            <a:ext cx="2252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我们所制作的低模由于面数较低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模型会呈棱状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边角锋利与我们所需要的效果不一致。所以我们需要进行相关操作使需要圆滑的地方呈现我们希望的效果。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4369" y="3198167"/>
            <a:ext cx="225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为什么要卡线平滑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0814" y="1283801"/>
            <a:ext cx="10548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型从粗略的块到微观的细节时，不能急于求成。你首先需要初级形状，然后通过次级形状、三级形状和微观细节进行制作。不能一个模型直接从一个匆忙的草图变成一个细节。我们需要分成一小部分的进行单独的学习，并努力使其达到最高的质量，建立我们的工作节奏。这有助于我们基础的训练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8" t="3265" b="8681"/>
          <a:stretch>
            <a:fillRect/>
          </a:stretch>
        </p:blipFill>
        <p:spPr>
          <a:xfrm>
            <a:off x="6291369" y="2811067"/>
            <a:ext cx="3969372" cy="37995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01" y="2811066"/>
            <a:ext cx="4559868" cy="3799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PP_MARK_KEY" val="c9e95387-b3a4-48e7-a315-d4e8a00bda16"/>
  <p:tag name="COMMONDATA" val="eyJoZGlkIjoiZTA5YTE4Y2E5NDZlYTE1MDYwYjcwZDAxNmVlMzYxMj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2744</Words>
  <Application>WPS 演示</Application>
  <PresentationFormat>宽屏</PresentationFormat>
  <Paragraphs>142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Calibri Light</vt:lpstr>
      <vt:lpstr>微软雅黑</vt:lpstr>
      <vt:lpstr>Arial Black</vt:lpstr>
      <vt:lpstr>时尚中黑简体</vt:lpstr>
      <vt:lpstr>黑体</vt:lpstr>
      <vt:lpstr>Wingdings</vt:lpstr>
      <vt:lpstr>Times New Roman</vt:lpstr>
      <vt:lpstr>Verdana</vt:lpstr>
      <vt:lpstr>Arial Unicode MS</vt:lpstr>
      <vt:lpstr>Office 主题</vt:lpstr>
      <vt:lpstr>举例：3D模型制作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Class5-04</dc:creator>
  <cp:lastModifiedBy>雷潮</cp:lastModifiedBy>
  <cp:revision>69</cp:revision>
  <dcterms:created xsi:type="dcterms:W3CDTF">2015-11-17T02:30:00Z</dcterms:created>
  <dcterms:modified xsi:type="dcterms:W3CDTF">2023-07-23T08:04:44Z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7A3E6FE522CA420F869D7EBD09A1D95A</vt:lpwstr>
  </property>
</Properties>
</file>